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78" r:id="rId6"/>
    <p:sldId id="277" r:id="rId7"/>
    <p:sldId id="279" r:id="rId8"/>
    <p:sldId id="280" r:id="rId9"/>
    <p:sldId id="276" r:id="rId10"/>
    <p:sldId id="281" r:id="rId11"/>
    <p:sldId id="282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70" r:id="rId21"/>
    <p:sldId id="272" r:id="rId22"/>
    <p:sldId id="273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47"/>
    <p:restoredTop sz="86233"/>
  </p:normalViewPr>
  <p:slideViewPr>
    <p:cSldViewPr snapToGrid="0" snapToObjects="1">
      <p:cViewPr varScale="1">
        <p:scale>
          <a:sx n="49" d="100"/>
          <a:sy n="49" d="100"/>
        </p:scale>
        <p:origin x="5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t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1" name="Shape 12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9" name="Shape 2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pesky limits: speed of light, RAM/hard drives/CPUs. but for distributed systems can come in much more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0" name="Shape 2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hard to handle availability on a single machine. because we want redundancy. CLICK to show table we want to take a bunch of unreliable components and build a bigger thing that itself is reliable. what are the components and what kinds of redundancy can we provide?</a:t>
            </a:r>
          </a:p>
          <a:p>
            <a:r>
              <a:t>Availability considers things more broadly than uptime though: what if there is a network outage? Without knowing every possible thing that can fail, instead, we might design for fault tolerance 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5" name="Shape 23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Which is to say: can we define a set of faults that we expect, and then design a system to tolerate them? We concede that we can’t tolerate all faults. If nothing else, our service might degrade in availability if our business goes bankrupt!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Fault tolerance is a tricky beast, however.</a:t>
            </a:r>
          </a:p>
          <a:p>
            <a:r>
              <a:t>So obviously just adding more machines doesn’t solve fault tolerance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1" name="Shape 27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increase in the number of independent nodes increases the probability of failure in a system (reducing availability and increasing administrative costs)</a:t>
            </a:r>
          </a:p>
          <a:p>
            <a:r>
              <a:t>an increase in the number of independent nodes may increase the need for communication between nodes (reducing performance as scale increases)</a:t>
            </a:r>
          </a:p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9" name="Shape 33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increase in geographic distance increases the minimum latency for communication between distant nodes (reducing performance for certain operations)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51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First: some ground rules. What is a distributed system? Most apps that we work with are distributed in some way, at least in the sense that there is some code that runs in a client, and elsewhere on a server. For this and the following lesson, however, we’ll focus on two particular distributed systems models: where we are focusing on the SERVER aspects, and distributed the server code across multiple computers, with a network between them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5" name="Shape 18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Why go through the effort of implementing, deploying and maintaining a distributed system? Here are the general goals a DS should address. We’ll look at a motivating example next.</a:t>
            </a:r>
          </a:p>
          <a:p>
            <a:endParaRPr lang="en-US" dirty="0"/>
          </a:p>
          <a:p>
            <a:r>
              <a:rPr lang="en-US" dirty="0"/>
              <a:t>S</a:t>
            </a:r>
            <a:r>
              <a:rPr dirty="0"/>
              <a:t>cale</a:t>
            </a:r>
            <a:r>
              <a:rPr lang="en-US" dirty="0"/>
              <a:t>:</a:t>
            </a:r>
            <a:r>
              <a:rPr dirty="0"/>
              <a:t> size (more nodes), geographic (reduce time to respond to users), administration (administrators per machine)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obvious solution: keep DNS mappings locally. </a:t>
            </a:r>
          </a:p>
          <a:p>
            <a:endParaRPr lang="en-US" dirty="0"/>
          </a:p>
          <a:p>
            <a:r>
              <a:rPr lang="en-US" dirty="0"/>
              <a:t>Since IPs change regularly -&gt; We can keep the file up to date by syncing it with a remote version.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789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7" name="Shape 2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l"/>
            <a:r>
              <a:rPr lang="en-US" dirty="0"/>
              <a:t>The storage needed is not much of a problem from nowadays perspective, even if it is wasteful.</a:t>
            </a:r>
          </a:p>
          <a:p>
            <a:pPr algn="l"/>
            <a:endParaRPr lang="en-US" dirty="0"/>
          </a:p>
          <a:p>
            <a:r>
              <a:rPr dirty="0"/>
              <a:t>Ad from 1989</a:t>
            </a:r>
          </a:p>
        </p:txBody>
      </p:sp>
    </p:spTree>
    <p:extLst>
      <p:ext uri="{BB962C8B-B14F-4D97-AF65-F5344CB8AC3E}">
        <p14:creationId xmlns:p14="http://schemas.microsoft.com/office/powerpoint/2010/main" val="207112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9" name="Shape 2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Verisign root servers, only handling a portion of the DNS traffic worldwide (~15%)</a:t>
            </a:r>
            <a:endParaRPr sz="2200"/>
          </a:p>
        </p:txBody>
      </p:sp>
    </p:spTree>
    <p:extLst>
      <p:ext uri="{BB962C8B-B14F-4D97-AF65-F5344CB8AC3E}">
        <p14:creationId xmlns:p14="http://schemas.microsoft.com/office/powerpoint/2010/main" val="3362659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5" name="Shape 26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It’s ok if server A tells you that the address for a name is an older address, as long as it’s not too old.  Probably, that address is still valid for the time it takes for all servers to update.</a:t>
            </a:r>
          </a:p>
        </p:txBody>
      </p:sp>
    </p:spTree>
    <p:extLst>
      <p:ext uri="{BB962C8B-B14F-4D97-AF65-F5344CB8AC3E}">
        <p14:creationId xmlns:p14="http://schemas.microsoft.com/office/powerpoint/2010/main" val="948499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3" name="Shape 19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So, when are distributed systems useful? Why go through the trouble? We know what we want for DNS as a distributed system. Here are again the general goals a distributed system is trying to address, in more detail.</a:t>
            </a:r>
          </a:p>
          <a:p>
            <a:endParaRPr lang="en-US" dirty="0"/>
          </a:p>
          <a:p>
            <a:r>
              <a:rPr dirty="0"/>
              <a:t>Most things are easy to do small: Let’s make a system that lets 5 people run around a 2D map. Great! How do we let 100,000 people run around that same map? Uh-oh. A scalable system is one in which adding more work (more usage) does not make things incrementally worse: We want to be able to increase the capacity and usage of our service without it slowing to a halt.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measured perhaps by throughput, utilization of resources,  response time (see latency)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7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887640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2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3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Agenda Title</a:t>
            </a:r>
          </a:p>
        </p:txBody>
      </p:sp>
      <p:sp>
        <p:nvSpPr>
          <p:cNvPr id="61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9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sa/4.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a.root-servers.org/static/index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1.t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facebook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Jonathan Bell, John Boyland, Mitch Wand…"/>
          <p:cNvSpPr txBox="1">
            <a:spLocks noGrp="1"/>
          </p:cNvSpPr>
          <p:nvPr>
            <p:ph type="body" idx="21"/>
          </p:nvPr>
        </p:nvSpPr>
        <p:spPr>
          <a:xfrm>
            <a:off x="1201340" y="11177783"/>
            <a:ext cx="21971003" cy="1959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pPr>
              <a:defRPr>
                <a:solidFill>
                  <a:srgbClr val="005493"/>
                </a:solidFill>
              </a:defRPr>
            </a:pPr>
            <a:r>
              <a:rPr lang="en-US" dirty="0"/>
              <a:t>Jonathan Bell, Adeel </a:t>
            </a:r>
            <a:r>
              <a:rPr lang="en-US" dirty="0" err="1"/>
              <a:t>Bhutta</a:t>
            </a:r>
            <a:r>
              <a:rPr lang="en-US" dirty="0"/>
              <a:t>, Ferdinand Vesely, Mitch Wand</a:t>
            </a:r>
          </a:p>
          <a:p>
            <a:pPr>
              <a:defRPr>
                <a:solidFill>
                  <a:srgbClr val="005493"/>
                </a:solidFill>
              </a:defRPr>
            </a:pPr>
            <a:r>
              <a:rPr lang="en-US" dirty="0"/>
              <a:t>Khoury College of Computer Sciences</a:t>
            </a:r>
          </a:p>
          <a:p>
            <a:pPr>
              <a:defRPr>
                <a:solidFill>
                  <a:srgbClr val="005493"/>
                </a:solidFill>
              </a:defRPr>
            </a:pPr>
            <a:r>
              <a:rPr dirty="0"/>
              <a:t>© 202</a:t>
            </a:r>
            <a:r>
              <a:rPr lang="en-US" dirty="0"/>
              <a:t>2</a:t>
            </a:r>
            <a:r>
              <a:rPr dirty="0"/>
              <a:t>, released under </a:t>
            </a:r>
            <a:r>
              <a:rPr u="sng" dirty="0">
                <a:hlinkClick r:id="rId3"/>
              </a:rPr>
              <a:t>CC BY-SA</a:t>
            </a:r>
          </a:p>
        </p:txBody>
      </p:sp>
      <p:sp>
        <p:nvSpPr>
          <p:cNvPr id="124" name="CS 4530 &amp; CS 5500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005493"/>
                </a:solidFill>
              </a:defRPr>
            </a:pPr>
            <a:r>
              <a:rPr dirty="0"/>
              <a:t>CS 4530 Software Engineering</a:t>
            </a:r>
          </a:p>
        </p:txBody>
      </p:sp>
      <p:sp>
        <p:nvSpPr>
          <p:cNvPr id="125" name="Lecture 9.1: Why Engineer Distributed Software?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Lecture 9.1: Why Engineer Distributed Software?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110;p20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/>
          <a:lstStyle/>
          <a:p>
            <a:pPr>
              <a:spcBef>
                <a:spcPts val="3000"/>
              </a:spcBef>
            </a:pPr>
            <a:r>
              <a:rPr lang="en-US" dirty="0"/>
              <a:t>Another Obvious Solution: Well-known centralized server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Single point of failure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Traffic volume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Access time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Ultimately, </a:t>
            </a:r>
            <a:r>
              <a:rPr lang="en-US" b="1" dirty="0"/>
              <a:t>not scalable</a:t>
            </a:r>
            <a:r>
              <a:rPr lang="en-US" dirty="0"/>
              <a:t>!</a:t>
            </a:r>
          </a:p>
        </p:txBody>
      </p:sp>
      <p:sp>
        <p:nvSpPr>
          <p:cNvPr id="254" name="Google Shape;109;p20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Domain Name System</a:t>
            </a:r>
          </a:p>
        </p:txBody>
      </p:sp>
      <p:sp>
        <p:nvSpPr>
          <p:cNvPr id="255" name="Google Shape;111;p20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10</a:t>
            </a:fld>
            <a:endParaRPr lang="en-US"/>
          </a:p>
        </p:txBody>
      </p:sp>
      <p:sp>
        <p:nvSpPr>
          <p:cNvPr id="257" name="Google Shape;113;p20"/>
          <p:cNvSpPr txBox="1"/>
          <p:nvPr/>
        </p:nvSpPr>
        <p:spPr>
          <a:xfrm>
            <a:off x="13486668" y="11423971"/>
            <a:ext cx="6989399" cy="800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82849" tIns="182849" rIns="182849" bIns="182849" anchor="ctr">
            <a:spAutoFit/>
          </a:bodyPr>
          <a:lstStyle>
            <a:lvl1pPr defTabSz="1828800">
              <a:defRPr sz="2800" b="0" u="sng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ea typeface="Arial"/>
                <a:cs typeface="Arial"/>
                <a:sym typeface="Arial"/>
                <a:hlinkClick r:id="rId3"/>
              </a:defRPr>
            </a:lvl1pPr>
          </a:lstStyle>
          <a:p>
            <a:pPr>
              <a:defRPr>
                <a:uFillTx/>
              </a:defRPr>
            </a:pPr>
            <a:r>
              <a:rPr lang="en-US" dirty="0">
                <a:hlinkClick r:id="rId3"/>
              </a:rPr>
              <a:t>https://a.root-servers.org/metrics</a:t>
            </a:r>
            <a:endParaRPr dirty="0">
              <a:uFill>
                <a:solidFill>
                  <a:srgbClr val="0097A7"/>
                </a:solidFill>
              </a:uFill>
              <a:hlinkClick r:id="rId3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C0B50D-ACFF-C549-AC40-A1B05C295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8736" y="3481371"/>
            <a:ext cx="14805264" cy="805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3674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126;p22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>
            <a:normAutofit lnSpcReduction="10000"/>
          </a:bodyPr>
          <a:lstStyle/>
          <a:p>
            <a:pPr>
              <a:spcBef>
                <a:spcPts val="1800"/>
              </a:spcBef>
            </a:pPr>
            <a:r>
              <a:rPr lang="en-US" dirty="0"/>
              <a:t>We need a </a:t>
            </a:r>
            <a:r>
              <a:rPr lang="en-US" b="1" dirty="0"/>
              <a:t>scalable</a:t>
            </a:r>
            <a:r>
              <a:rPr lang="en-US" dirty="0"/>
              <a:t> solution</a:t>
            </a:r>
            <a:endParaRPr lang="en-US" b="1" dirty="0"/>
          </a:p>
          <a:p>
            <a:pPr lvl="1">
              <a:spcBef>
                <a:spcPts val="1800"/>
              </a:spcBef>
            </a:pPr>
            <a:r>
              <a:rPr lang="en-US" dirty="0"/>
              <a:t>New hosts keep being added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Number of users increases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Need to maintain speed/responsiveness</a:t>
            </a:r>
          </a:p>
          <a:p>
            <a:pPr>
              <a:spcBef>
                <a:spcPts val="1800"/>
              </a:spcBef>
            </a:pPr>
            <a:r>
              <a:rPr lang="en-US" dirty="0"/>
              <a:t>We need our service to be </a:t>
            </a:r>
            <a:r>
              <a:rPr lang="en-US" b="1" dirty="0"/>
              <a:t>available</a:t>
            </a:r>
            <a:r>
              <a:rPr lang="en-US" dirty="0"/>
              <a:t> and </a:t>
            </a:r>
            <a:r>
              <a:rPr lang="en-US" b="1" dirty="0"/>
              <a:t>fault tolerant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It is a crucial basic service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A problematic node shouldn’t “crash the internet”</a:t>
            </a:r>
          </a:p>
          <a:p>
            <a:pPr>
              <a:spcBef>
                <a:spcPts val="1800"/>
              </a:spcBef>
            </a:pPr>
            <a:r>
              <a:rPr lang="en-US" dirty="0"/>
              <a:t>Parts of the system should be maintainable independently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E.g., national domains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Maintaining it shouldn’t add significant amount of traffic</a:t>
            </a:r>
          </a:p>
          <a:p>
            <a:pPr>
              <a:spcBef>
                <a:spcPts val="1800"/>
              </a:spcBef>
            </a:pPr>
            <a:r>
              <a:rPr lang="en-US" dirty="0"/>
              <a:t>Global in scope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Domain names mean the same thing everywhere</a:t>
            </a:r>
          </a:p>
        </p:txBody>
      </p:sp>
      <p:sp>
        <p:nvSpPr>
          <p:cNvPr id="262" name="Google Shape;125;p2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DNS as a distributed system</a:t>
            </a:r>
          </a:p>
        </p:txBody>
      </p:sp>
      <p:sp>
        <p:nvSpPr>
          <p:cNvPr id="263" name="Google Shape;127;p22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5786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Distributed Systems Goals</a:t>
            </a:r>
          </a:p>
        </p:txBody>
      </p:sp>
      <p:sp>
        <p:nvSpPr>
          <p:cNvPr id="188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931A68"/>
                </a:solidFill>
              </a:defRPr>
            </a:pPr>
            <a:r>
              <a:rPr dirty="0"/>
              <a:t>Scalability</a:t>
            </a:r>
          </a:p>
          <a:p>
            <a:r>
              <a:rPr dirty="0"/>
              <a:t>Performance</a:t>
            </a:r>
          </a:p>
          <a:p>
            <a:r>
              <a:rPr dirty="0"/>
              <a:t>Latency</a:t>
            </a:r>
          </a:p>
          <a:p>
            <a:r>
              <a:rPr dirty="0"/>
              <a:t>Availability</a:t>
            </a:r>
          </a:p>
          <a:p>
            <a:r>
              <a:rPr dirty="0"/>
              <a:t>Fault Tolerance</a:t>
            </a:r>
          </a:p>
        </p:txBody>
      </p:sp>
      <p:sp>
        <p:nvSpPr>
          <p:cNvPr id="190" name="“the ability of a system, network, or process, to handle a growing amount of work in a capable manner or its ability to be enlarged to accommodate that growth.”"/>
          <p:cNvSpPr txBox="1"/>
          <p:nvPr/>
        </p:nvSpPr>
        <p:spPr>
          <a:xfrm>
            <a:off x="10379068" y="2917031"/>
            <a:ext cx="10607265" cy="3952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“the ability of a system, network, or process, to handle a growing amount of work in a capable manner or its ability to be enlarged to accommodate that growth.”</a:t>
            </a:r>
          </a:p>
        </p:txBody>
      </p:sp>
      <p:sp>
        <p:nvSpPr>
          <p:cNvPr id="191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196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7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Performance</a:t>
            </a:r>
          </a:p>
          <a:p>
            <a:r>
              <a:t>Latency</a:t>
            </a:r>
          </a:p>
          <a:p>
            <a:r>
              <a:t>Availability</a:t>
            </a:r>
          </a:p>
          <a:p>
            <a:r>
              <a:t>Fault Tolerance</a:t>
            </a:r>
          </a:p>
        </p:txBody>
      </p:sp>
      <p:sp>
        <p:nvSpPr>
          <p:cNvPr id="198" name="“is characterized by the amount of useful work accomplished by a computer system compared to the time and resources used.”"/>
          <p:cNvSpPr txBox="1"/>
          <p:nvPr/>
        </p:nvSpPr>
        <p:spPr>
          <a:xfrm>
            <a:off x="10379068" y="3298031"/>
            <a:ext cx="10607265" cy="3190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“is characterized by the amount of useful work accomplished by a computer system compared to the time and resources used.”</a:t>
            </a:r>
          </a:p>
        </p:txBody>
      </p:sp>
      <p:sp>
        <p:nvSpPr>
          <p:cNvPr id="199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204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5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r>
              <a:t>Performance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Latency</a:t>
            </a:r>
          </a:p>
          <a:p>
            <a:r>
              <a:t>Availability</a:t>
            </a:r>
          </a:p>
          <a:p>
            <a:r>
              <a:t>Fault Tolerance</a:t>
            </a:r>
          </a:p>
        </p:txBody>
      </p:sp>
      <p:sp>
        <p:nvSpPr>
          <p:cNvPr id="206" name="“The state of being latent; delay, a period between the initiation of something and the it becoming visible.”"/>
          <p:cNvSpPr txBox="1"/>
          <p:nvPr/>
        </p:nvSpPr>
        <p:spPr>
          <a:xfrm>
            <a:off x="10379068" y="3298031"/>
            <a:ext cx="10607265" cy="3190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“The state of being latent; delay, a period between the initiation of something and the it becoming visible.”</a:t>
            </a:r>
          </a:p>
        </p:txBody>
      </p:sp>
      <p:sp>
        <p:nvSpPr>
          <p:cNvPr id="207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“Distributed Systems for Fun and Profit”, Takada"/>
          <p:cNvSpPr txBox="1"/>
          <p:nvPr/>
        </p:nvSpPr>
        <p:spPr>
          <a:xfrm>
            <a:off x="7755596" y="12886211"/>
            <a:ext cx="8865948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  <p:sp>
        <p:nvSpPr>
          <p:cNvPr id="212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213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4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r>
              <a:t>Performance</a:t>
            </a:r>
          </a:p>
          <a:p>
            <a:r>
              <a:t>Latency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Availability</a:t>
            </a:r>
          </a:p>
          <a:p>
            <a:r>
              <a:t>Fault Tolerance</a:t>
            </a:r>
          </a:p>
        </p:txBody>
      </p:sp>
      <p:sp>
        <p:nvSpPr>
          <p:cNvPr id="215" name="“the proportion of time a system is in a functioning condition. If a user cannot access the system, it is said to be unavailable.”"/>
          <p:cNvSpPr txBox="1"/>
          <p:nvPr/>
        </p:nvSpPr>
        <p:spPr>
          <a:xfrm>
            <a:off x="10379068" y="3298031"/>
            <a:ext cx="10607265" cy="3190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“the proportion of time a system is in a functioning condition. If a user cannot access the system, it is said to be unavailable.”</a:t>
            </a:r>
          </a:p>
        </p:txBody>
      </p:sp>
      <p:sp>
        <p:nvSpPr>
          <p:cNvPr id="216" name="Availability = uptime / (uptime + downtime)."/>
          <p:cNvSpPr txBox="1"/>
          <p:nvPr/>
        </p:nvSpPr>
        <p:spPr>
          <a:xfrm>
            <a:off x="5949632" y="7153974"/>
            <a:ext cx="1248473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Availability = uptime / (uptime + downtime).</a:t>
            </a:r>
          </a:p>
        </p:txBody>
      </p:sp>
      <p:graphicFrame>
        <p:nvGraphicFramePr>
          <p:cNvPr id="217" name="Table"/>
          <p:cNvGraphicFramePr/>
          <p:nvPr/>
        </p:nvGraphicFramePr>
        <p:xfrm>
          <a:off x="8441531" y="8712012"/>
          <a:ext cx="7500936" cy="4634889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37504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04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2127">
                <a:tc>
                  <a:txBody>
                    <a:bodyPr/>
                    <a:lstStyle/>
                    <a:p>
                      <a:pPr defTabSz="914400">
                        <a:defRPr b="0"/>
                      </a:pPr>
                      <a:r>
                        <a:rPr sz="36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Availability 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0"/>
                      </a:pPr>
                      <a:r>
                        <a:rPr sz="36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Downtime/year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90%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&gt;1 month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 4 days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 9 hours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&lt;1 hour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5 minutes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99.9999%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31 seconds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18" name="Often measured in “nines”"/>
          <p:cNvSpPr txBox="1"/>
          <p:nvPr/>
        </p:nvSpPr>
        <p:spPr>
          <a:xfrm>
            <a:off x="8991422" y="8039006"/>
            <a:ext cx="6401156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Often measured in “nines”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 advAuto="0"/>
      <p:bldP spid="217" grpId="0" animBg="1" advAuto="0"/>
      <p:bldP spid="218" grpId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223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4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r>
              <a:t>Performance</a:t>
            </a:r>
          </a:p>
          <a:p>
            <a:r>
              <a:t>Latency</a:t>
            </a:r>
          </a:p>
          <a:p>
            <a:r>
              <a:t>Availability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Fault Tolerance</a:t>
            </a:r>
          </a:p>
        </p:txBody>
      </p:sp>
      <p:sp>
        <p:nvSpPr>
          <p:cNvPr id="225" name="“ability of a system to behave in a well-defined manner once faults occur”"/>
          <p:cNvSpPr txBox="1"/>
          <p:nvPr/>
        </p:nvSpPr>
        <p:spPr>
          <a:xfrm>
            <a:off x="10379068" y="3679031"/>
            <a:ext cx="10607265" cy="2428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“ability of a system to behave in a well-defined manner once faults occur”</a:t>
            </a:r>
          </a:p>
        </p:txBody>
      </p:sp>
      <p:sp>
        <p:nvSpPr>
          <p:cNvPr id="226" name="What kind of faults?"/>
          <p:cNvSpPr txBox="1"/>
          <p:nvPr/>
        </p:nvSpPr>
        <p:spPr>
          <a:xfrm>
            <a:off x="9080599" y="8411452"/>
            <a:ext cx="6222802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 b="1">
                <a:solidFill>
                  <a:srgbClr val="C8250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What kind of faults?</a:t>
            </a:r>
          </a:p>
        </p:txBody>
      </p:sp>
      <p:sp>
        <p:nvSpPr>
          <p:cNvPr id="227" name="Disks fail"/>
          <p:cNvSpPr txBox="1"/>
          <p:nvPr/>
        </p:nvSpPr>
        <p:spPr>
          <a:xfrm>
            <a:off x="3871536" y="9855241"/>
            <a:ext cx="269557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Disks fail</a:t>
            </a:r>
          </a:p>
        </p:txBody>
      </p:sp>
      <p:sp>
        <p:nvSpPr>
          <p:cNvPr id="228" name="Power supplies fail"/>
          <p:cNvSpPr txBox="1"/>
          <p:nvPr/>
        </p:nvSpPr>
        <p:spPr>
          <a:xfrm>
            <a:off x="3899882" y="10924923"/>
            <a:ext cx="548322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Power supplies fail</a:t>
            </a:r>
          </a:p>
        </p:txBody>
      </p:sp>
      <p:sp>
        <p:nvSpPr>
          <p:cNvPr id="229" name="Power goes out"/>
          <p:cNvSpPr txBox="1"/>
          <p:nvPr/>
        </p:nvSpPr>
        <p:spPr>
          <a:xfrm>
            <a:off x="9358659" y="12329235"/>
            <a:ext cx="456692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Power goes out</a:t>
            </a:r>
          </a:p>
        </p:txBody>
      </p:sp>
      <p:sp>
        <p:nvSpPr>
          <p:cNvPr id="230" name="Networking fails"/>
          <p:cNvSpPr txBox="1"/>
          <p:nvPr/>
        </p:nvSpPr>
        <p:spPr>
          <a:xfrm>
            <a:off x="13803074" y="9855241"/>
            <a:ext cx="467169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Networking fails</a:t>
            </a:r>
          </a:p>
        </p:txBody>
      </p:sp>
      <p:sp>
        <p:nvSpPr>
          <p:cNvPr id="231" name="Security breached"/>
          <p:cNvSpPr txBox="1"/>
          <p:nvPr/>
        </p:nvSpPr>
        <p:spPr>
          <a:xfrm>
            <a:off x="13455411" y="10924923"/>
            <a:ext cx="536702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Security breached</a:t>
            </a:r>
          </a:p>
        </p:txBody>
      </p:sp>
      <p:sp>
        <p:nvSpPr>
          <p:cNvPr id="232" name="Datacenter goes offline"/>
          <p:cNvSpPr txBox="1"/>
          <p:nvPr/>
        </p:nvSpPr>
        <p:spPr>
          <a:xfrm>
            <a:off x="14213363" y="11972047"/>
            <a:ext cx="674433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Datacenter goes offline</a:t>
            </a:r>
          </a:p>
        </p:txBody>
      </p:sp>
      <p:sp>
        <p:nvSpPr>
          <p:cNvPr id="233" name="“Distributed Systems for Fun and Profit”, Takada"/>
          <p:cNvSpPr txBox="1"/>
          <p:nvPr/>
        </p:nvSpPr>
        <p:spPr>
          <a:xfrm>
            <a:off x="6990133" y="13019171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Distributed Systems 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Challenges</a:t>
            </a:r>
            <a:endParaRPr dirty="0"/>
          </a:p>
        </p:txBody>
      </p:sp>
      <p:sp>
        <p:nvSpPr>
          <p:cNvPr id="238" name="More machines, more problem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More machines, more problems</a:t>
            </a:r>
          </a:p>
        </p:txBody>
      </p:sp>
      <p:sp>
        <p:nvSpPr>
          <p:cNvPr id="239" name="Say there’s a 1% chance of having some hardware failure occur to a machine (power supply burns out, hard disk crashes, etc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Say there’s a 1% chance of having some hardware failure occur to a machine (power supply burns out, hard disk crashes, </a:t>
            </a:r>
            <a:r>
              <a:rPr dirty="0" err="1"/>
              <a:t>etc</a:t>
            </a:r>
            <a:r>
              <a:rPr dirty="0"/>
              <a:t>)</a:t>
            </a:r>
          </a:p>
          <a:p>
            <a:r>
              <a:rPr dirty="0"/>
              <a:t>Now I have 10 machines</a:t>
            </a:r>
          </a:p>
          <a:p>
            <a:pPr lvl="1"/>
            <a:r>
              <a:rPr dirty="0"/>
              <a:t>Probability(at least one fails) = 1 - Probability(no machine fails) = 1-(1-.01)</a:t>
            </a:r>
            <a:r>
              <a:rPr baseline="31999" dirty="0"/>
              <a:t>10</a:t>
            </a:r>
            <a:r>
              <a:rPr dirty="0"/>
              <a:t> = 10%</a:t>
            </a:r>
          </a:p>
          <a:p>
            <a:r>
              <a:rPr dirty="0"/>
              <a:t>100 machines -&gt; 63%</a:t>
            </a:r>
          </a:p>
          <a:p>
            <a:r>
              <a:rPr dirty="0"/>
              <a:t>200 machines -&gt; 87%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Distributed Systems 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Challenges</a:t>
            </a:r>
          </a:p>
        </p:txBody>
      </p:sp>
      <p:sp>
        <p:nvSpPr>
          <p:cNvPr id="244" name="Number of nodes + distance between the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Number of nodes + distance between them</a:t>
            </a:r>
          </a:p>
        </p:txBody>
      </p:sp>
      <p:grpSp>
        <p:nvGrpSpPr>
          <p:cNvPr id="255" name="Group"/>
          <p:cNvGrpSpPr/>
          <p:nvPr/>
        </p:nvGrpSpPr>
        <p:grpSpPr>
          <a:xfrm>
            <a:off x="5160583" y="5359173"/>
            <a:ext cx="14062834" cy="8334676"/>
            <a:chOff x="0" y="0"/>
            <a:chExt cx="14062833" cy="8334674"/>
          </a:xfrm>
        </p:grpSpPr>
        <p:pic>
          <p:nvPicPr>
            <p:cNvPr id="245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9768" y="1825186"/>
              <a:ext cx="8946608" cy="45904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6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926807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7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88152" y="13413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8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53586" y="5013142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9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02391" y="0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0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1195" y="13413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1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02391" y="4654268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2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1195" y="5301414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3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6713" y="3541795"/>
              <a:ext cx="3033262" cy="30332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4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029573" y="2190123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56" name="Image" descr="Image"/>
          <p:cNvPicPr>
            <a:picLocks noChangeAspect="1"/>
          </p:cNvPicPr>
          <p:nvPr/>
        </p:nvPicPr>
        <p:blipFill>
          <a:blip r:embed="rId5"/>
          <a:srcRect l="3834" t="1804" r="1950" b="2053"/>
          <a:stretch>
            <a:fillRect/>
          </a:stretch>
        </p:blipFill>
        <p:spPr>
          <a:xfrm>
            <a:off x="16438424" y="5778292"/>
            <a:ext cx="1703638" cy="22359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3" h="21600" extrusionOk="0">
                <a:moveTo>
                  <a:pt x="6391" y="0"/>
                </a:moveTo>
                <a:cubicBezTo>
                  <a:pt x="5846" y="2"/>
                  <a:pt x="4901" y="1"/>
                  <a:pt x="4516" y="4"/>
                </a:cubicBezTo>
                <a:cubicBezTo>
                  <a:pt x="2756" y="15"/>
                  <a:pt x="1954" y="54"/>
                  <a:pt x="1544" y="146"/>
                </a:cubicBezTo>
                <a:cubicBezTo>
                  <a:pt x="1313" y="219"/>
                  <a:pt x="1084" y="331"/>
                  <a:pt x="876" y="472"/>
                </a:cubicBezTo>
                <a:cubicBezTo>
                  <a:pt x="866" y="479"/>
                  <a:pt x="861" y="483"/>
                  <a:pt x="851" y="491"/>
                </a:cubicBezTo>
                <a:cubicBezTo>
                  <a:pt x="630" y="648"/>
                  <a:pt x="371" y="903"/>
                  <a:pt x="252" y="1074"/>
                </a:cubicBezTo>
                <a:cubicBezTo>
                  <a:pt x="248" y="1080"/>
                  <a:pt x="236" y="1090"/>
                  <a:pt x="232" y="1097"/>
                </a:cubicBezTo>
                <a:cubicBezTo>
                  <a:pt x="231" y="1099"/>
                  <a:pt x="229" y="1102"/>
                  <a:pt x="227" y="1104"/>
                </a:cubicBezTo>
                <a:lnTo>
                  <a:pt x="31" y="1407"/>
                </a:lnTo>
                <a:lnTo>
                  <a:pt x="6" y="10421"/>
                </a:lnTo>
                <a:cubicBezTo>
                  <a:pt x="6" y="10421"/>
                  <a:pt x="6" y="10424"/>
                  <a:pt x="6" y="10424"/>
                </a:cubicBezTo>
                <a:cubicBezTo>
                  <a:pt x="-6" y="15064"/>
                  <a:pt x="1" y="17692"/>
                  <a:pt x="31" y="18778"/>
                </a:cubicBezTo>
                <a:cubicBezTo>
                  <a:pt x="34" y="18834"/>
                  <a:pt x="38" y="18926"/>
                  <a:pt x="41" y="18970"/>
                </a:cubicBezTo>
                <a:cubicBezTo>
                  <a:pt x="48" y="19153"/>
                  <a:pt x="57" y="19247"/>
                  <a:pt x="66" y="19288"/>
                </a:cubicBezTo>
                <a:cubicBezTo>
                  <a:pt x="76" y="19337"/>
                  <a:pt x="89" y="19377"/>
                  <a:pt x="101" y="19392"/>
                </a:cubicBezTo>
                <a:cubicBezTo>
                  <a:pt x="155" y="19380"/>
                  <a:pt x="232" y="19392"/>
                  <a:pt x="292" y="19430"/>
                </a:cubicBezTo>
                <a:cubicBezTo>
                  <a:pt x="393" y="19494"/>
                  <a:pt x="418" y="19718"/>
                  <a:pt x="418" y="20553"/>
                </a:cubicBezTo>
                <a:lnTo>
                  <a:pt x="418" y="21600"/>
                </a:lnTo>
                <a:lnTo>
                  <a:pt x="21164" y="21600"/>
                </a:lnTo>
                <a:lnTo>
                  <a:pt x="21164" y="21493"/>
                </a:lnTo>
                <a:lnTo>
                  <a:pt x="21164" y="20557"/>
                </a:lnTo>
                <a:cubicBezTo>
                  <a:pt x="21164" y="19620"/>
                  <a:pt x="21207" y="19378"/>
                  <a:pt x="21405" y="19392"/>
                </a:cubicBezTo>
                <a:lnTo>
                  <a:pt x="21506" y="19361"/>
                </a:lnTo>
                <a:cubicBezTo>
                  <a:pt x="21584" y="19122"/>
                  <a:pt x="21594" y="17405"/>
                  <a:pt x="21576" y="10424"/>
                </a:cubicBezTo>
                <a:lnTo>
                  <a:pt x="21576" y="10401"/>
                </a:lnTo>
                <a:lnTo>
                  <a:pt x="21556" y="1472"/>
                </a:lnTo>
                <a:lnTo>
                  <a:pt x="21355" y="1135"/>
                </a:lnTo>
                <a:cubicBezTo>
                  <a:pt x="21125" y="748"/>
                  <a:pt x="20687" y="405"/>
                  <a:pt x="20153" y="188"/>
                </a:cubicBezTo>
                <a:cubicBezTo>
                  <a:pt x="20095" y="166"/>
                  <a:pt x="20036" y="140"/>
                  <a:pt x="19977" y="123"/>
                </a:cubicBezTo>
                <a:cubicBezTo>
                  <a:pt x="19793" y="70"/>
                  <a:pt x="19514" y="38"/>
                  <a:pt x="18821" y="19"/>
                </a:cubicBezTo>
                <a:lnTo>
                  <a:pt x="10972" y="4"/>
                </a:lnTo>
                <a:cubicBezTo>
                  <a:pt x="8966" y="0"/>
                  <a:pt x="7639" y="0"/>
                  <a:pt x="6391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57" name="Line"/>
          <p:cNvSpPr/>
          <p:nvPr/>
        </p:nvSpPr>
        <p:spPr>
          <a:xfrm flipV="1">
            <a:off x="10662050" y="7985954"/>
            <a:ext cx="3081114" cy="308111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8" name="Line"/>
          <p:cNvSpPr/>
          <p:nvPr/>
        </p:nvSpPr>
        <p:spPr>
          <a:xfrm flipH="1" flipV="1">
            <a:off x="10042788" y="8198838"/>
            <a:ext cx="3775585" cy="220504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9" name="Line"/>
          <p:cNvSpPr/>
          <p:nvPr/>
        </p:nvSpPr>
        <p:spPr>
          <a:xfrm>
            <a:off x="8125755" y="8265641"/>
            <a:ext cx="8153705" cy="110386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0" name="Line"/>
          <p:cNvSpPr/>
          <p:nvPr/>
        </p:nvSpPr>
        <p:spPr>
          <a:xfrm>
            <a:off x="8003012" y="9876314"/>
            <a:ext cx="8399189" cy="136934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1" name="Line"/>
          <p:cNvSpPr/>
          <p:nvPr/>
        </p:nvSpPr>
        <p:spPr>
          <a:xfrm flipV="1">
            <a:off x="10840645" y="8243437"/>
            <a:ext cx="5516715" cy="300222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2" name="Line"/>
          <p:cNvSpPr/>
          <p:nvPr/>
        </p:nvSpPr>
        <p:spPr>
          <a:xfrm flipH="1" flipV="1">
            <a:off x="10019919" y="8243437"/>
            <a:ext cx="820727" cy="300222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3" name="Line"/>
          <p:cNvSpPr/>
          <p:nvPr/>
        </p:nvSpPr>
        <p:spPr>
          <a:xfrm flipH="1" flipV="1">
            <a:off x="8233752" y="9876314"/>
            <a:ext cx="2606893" cy="136934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4" name="Line"/>
          <p:cNvSpPr/>
          <p:nvPr/>
        </p:nvSpPr>
        <p:spPr>
          <a:xfrm flipV="1">
            <a:off x="7637237" y="8755288"/>
            <a:ext cx="1" cy="1092143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 flipV="1">
            <a:off x="14682882" y="7807361"/>
            <a:ext cx="1674478" cy="245910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 flipV="1">
            <a:off x="17666587" y="10102038"/>
            <a:ext cx="1" cy="91789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 flipH="1" flipV="1">
            <a:off x="7906380" y="8243466"/>
            <a:ext cx="8592455" cy="300216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8" name="Line"/>
          <p:cNvSpPr/>
          <p:nvPr/>
        </p:nvSpPr>
        <p:spPr>
          <a:xfrm flipH="1">
            <a:off x="8385820" y="9568202"/>
            <a:ext cx="7633574" cy="105675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9" name="Line"/>
          <p:cNvSpPr/>
          <p:nvPr/>
        </p:nvSpPr>
        <p:spPr>
          <a:xfrm flipH="1" flipV="1">
            <a:off x="10377107" y="8111070"/>
            <a:ext cx="5799666" cy="88249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1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4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4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4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6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" grpId="0" animBg="1" advAuto="0"/>
      <p:bldP spid="257" grpId="0" animBg="1" advAuto="0"/>
      <p:bldP spid="258" grpId="0" animBg="1" advAuto="0"/>
      <p:bldP spid="259" grpId="0" animBg="1" advAuto="0"/>
      <p:bldP spid="260" grpId="0" animBg="1" advAuto="0"/>
      <p:bldP spid="261" grpId="0" animBg="1" advAuto="0"/>
      <p:bldP spid="262" grpId="0" animBg="1" advAuto="0"/>
      <p:bldP spid="263" grpId="0" animBg="1" advAuto="0"/>
      <p:bldP spid="264" grpId="0" animBg="1" advAuto="0"/>
      <p:bldP spid="265" grpId="0" animBg="1" advAuto="0"/>
      <p:bldP spid="266" grpId="0" animBg="1" advAuto="0"/>
      <p:bldP spid="267" grpId="0" animBg="1" advAuto="0"/>
      <p:bldP spid="268" grpId="0" animBg="1" advAuto="0"/>
      <p:bldP spid="269" grpId="0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Rectangle"/>
          <p:cNvSpPr/>
          <p:nvPr/>
        </p:nvSpPr>
        <p:spPr>
          <a:xfrm>
            <a:off x="4182040" y="9057076"/>
            <a:ext cx="5655989" cy="3139844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4" name="Rectangle"/>
          <p:cNvSpPr/>
          <p:nvPr/>
        </p:nvSpPr>
        <p:spPr>
          <a:xfrm>
            <a:off x="15190099" y="4107065"/>
            <a:ext cx="5655989" cy="3139844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5" name="Rectangle"/>
          <p:cNvSpPr/>
          <p:nvPr/>
        </p:nvSpPr>
        <p:spPr>
          <a:xfrm>
            <a:off x="15190099" y="9334255"/>
            <a:ext cx="5655989" cy="3139844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6" name="Rectangle"/>
          <p:cNvSpPr/>
          <p:nvPr/>
        </p:nvSpPr>
        <p:spPr>
          <a:xfrm>
            <a:off x="4182040" y="3969908"/>
            <a:ext cx="5655989" cy="3139843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7" name="Distributed Systems 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Challenges</a:t>
            </a:r>
          </a:p>
        </p:txBody>
      </p:sp>
      <p:sp>
        <p:nvSpPr>
          <p:cNvPr id="278" name="Number of nodes + distance between the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Number of nodes + distance between them</a:t>
            </a:r>
          </a:p>
        </p:txBody>
      </p:sp>
      <p:grpSp>
        <p:nvGrpSpPr>
          <p:cNvPr id="289" name="Group"/>
          <p:cNvGrpSpPr/>
          <p:nvPr/>
        </p:nvGrpSpPr>
        <p:grpSpPr>
          <a:xfrm>
            <a:off x="4254236" y="3969908"/>
            <a:ext cx="5288093" cy="3134115"/>
            <a:chOff x="0" y="0"/>
            <a:chExt cx="5288091" cy="3134114"/>
          </a:xfrm>
        </p:grpSpPr>
        <p:pic>
          <p:nvPicPr>
            <p:cNvPr id="279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0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1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2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00" name="Group"/>
          <p:cNvGrpSpPr/>
          <p:nvPr/>
        </p:nvGrpSpPr>
        <p:grpSpPr>
          <a:xfrm>
            <a:off x="15374047" y="3969908"/>
            <a:ext cx="5288093" cy="3134115"/>
            <a:chOff x="0" y="0"/>
            <a:chExt cx="5288091" cy="3134114"/>
          </a:xfrm>
        </p:grpSpPr>
        <p:pic>
          <p:nvPicPr>
            <p:cNvPr id="290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1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2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9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11" name="Group"/>
          <p:cNvGrpSpPr/>
          <p:nvPr/>
        </p:nvGrpSpPr>
        <p:grpSpPr>
          <a:xfrm>
            <a:off x="4254236" y="9057076"/>
            <a:ext cx="5288093" cy="3134115"/>
            <a:chOff x="0" y="0"/>
            <a:chExt cx="5288091" cy="3134114"/>
          </a:xfrm>
        </p:grpSpPr>
        <p:pic>
          <p:nvPicPr>
            <p:cNvPr id="301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2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9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0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22" name="Group"/>
          <p:cNvGrpSpPr/>
          <p:nvPr/>
        </p:nvGrpSpPr>
        <p:grpSpPr>
          <a:xfrm>
            <a:off x="15374047" y="9337119"/>
            <a:ext cx="5288093" cy="3134116"/>
            <a:chOff x="0" y="0"/>
            <a:chExt cx="5288091" cy="3134114"/>
          </a:xfrm>
        </p:grpSpPr>
        <p:pic>
          <p:nvPicPr>
            <p:cNvPr id="312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9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0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1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23" name="DC"/>
          <p:cNvSpPr txBox="1"/>
          <p:nvPr/>
        </p:nvSpPr>
        <p:spPr>
          <a:xfrm>
            <a:off x="6362025" y="12425112"/>
            <a:ext cx="107251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DC</a:t>
            </a:r>
          </a:p>
        </p:txBody>
      </p:sp>
      <p:sp>
        <p:nvSpPr>
          <p:cNvPr id="324" name="NY"/>
          <p:cNvSpPr txBox="1"/>
          <p:nvPr/>
        </p:nvSpPr>
        <p:spPr>
          <a:xfrm>
            <a:off x="17517079" y="7238373"/>
            <a:ext cx="100203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NY</a:t>
            </a:r>
          </a:p>
        </p:txBody>
      </p:sp>
      <p:sp>
        <p:nvSpPr>
          <p:cNvPr id="325" name="LONDON"/>
          <p:cNvSpPr txBox="1"/>
          <p:nvPr/>
        </p:nvSpPr>
        <p:spPr>
          <a:xfrm>
            <a:off x="16582041" y="12425112"/>
            <a:ext cx="287210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LONDON</a:t>
            </a:r>
          </a:p>
        </p:txBody>
      </p:sp>
      <p:sp>
        <p:nvSpPr>
          <p:cNvPr id="326" name="SF"/>
          <p:cNvSpPr txBox="1"/>
          <p:nvPr/>
        </p:nvSpPr>
        <p:spPr>
          <a:xfrm>
            <a:off x="6449972" y="7238373"/>
            <a:ext cx="89662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SF</a:t>
            </a:r>
          </a:p>
        </p:txBody>
      </p:sp>
      <p:cxnSp>
        <p:nvCxnSpPr>
          <p:cNvPr id="327" name="Connection Line"/>
          <p:cNvCxnSpPr>
            <a:stCxn id="276" idx="0"/>
            <a:endCxn id="274" idx="0"/>
          </p:cNvCxnSpPr>
          <p:nvPr/>
        </p:nvCxnSpPr>
        <p:spPr>
          <a:xfrm>
            <a:off x="7010034" y="5539829"/>
            <a:ext cx="11008060" cy="137158"/>
          </a:xfrm>
          <a:prstGeom prst="straightConnector1">
            <a:avLst/>
          </a:prstGeom>
          <a:ln w="25400">
            <a:solidFill>
              <a:srgbClr val="000000"/>
            </a:solidFill>
            <a:miter lim="400000"/>
          </a:ln>
        </p:spPr>
      </p:cxnSp>
      <p:cxnSp>
        <p:nvCxnSpPr>
          <p:cNvPr id="328" name="Connection Line"/>
          <p:cNvCxnSpPr>
            <a:stCxn id="273" idx="0"/>
            <a:endCxn id="274" idx="0"/>
          </p:cNvCxnSpPr>
          <p:nvPr/>
        </p:nvCxnSpPr>
        <p:spPr>
          <a:xfrm flipV="1">
            <a:off x="7010034" y="5676986"/>
            <a:ext cx="11008060" cy="4950012"/>
          </a:xfrm>
          <a:prstGeom prst="straightConnector1">
            <a:avLst/>
          </a:prstGeom>
          <a:ln w="25400">
            <a:solidFill>
              <a:srgbClr val="000000"/>
            </a:solidFill>
            <a:miter lim="400000"/>
          </a:ln>
        </p:spPr>
      </p:cxnSp>
      <p:cxnSp>
        <p:nvCxnSpPr>
          <p:cNvPr id="329" name="Connection Line"/>
          <p:cNvCxnSpPr>
            <a:stCxn id="275" idx="0"/>
            <a:endCxn id="274" idx="0"/>
          </p:cNvCxnSpPr>
          <p:nvPr/>
        </p:nvCxnSpPr>
        <p:spPr>
          <a:xfrm flipV="1">
            <a:off x="18018093" y="5676986"/>
            <a:ext cx="1" cy="5227192"/>
          </a:xfrm>
          <a:prstGeom prst="straightConnector1">
            <a:avLst/>
          </a:prstGeom>
          <a:ln w="25400">
            <a:solidFill>
              <a:srgbClr val="000000"/>
            </a:solidFill>
            <a:miter lim="400000"/>
          </a:ln>
        </p:spPr>
      </p:cxnSp>
      <p:grpSp>
        <p:nvGrpSpPr>
          <p:cNvPr id="332" name="Even if cross-city links are fast and cheap (are they?)…"/>
          <p:cNvGrpSpPr/>
          <p:nvPr/>
        </p:nvGrpSpPr>
        <p:grpSpPr>
          <a:xfrm>
            <a:off x="4385944" y="7154582"/>
            <a:ext cx="15612112" cy="2251076"/>
            <a:chOff x="0" y="0"/>
            <a:chExt cx="15612110" cy="2251075"/>
          </a:xfrm>
        </p:grpSpPr>
        <p:sp>
          <p:nvSpPr>
            <p:cNvPr id="331" name="Even if cross-city links are fast and cheap (are they?)…"/>
            <p:cNvSpPr txBox="1"/>
            <p:nvPr/>
          </p:nvSpPr>
          <p:spPr>
            <a:xfrm>
              <a:off x="215899" y="139700"/>
              <a:ext cx="15180312" cy="1692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defTabSz="821531">
                <a:defRPr sz="5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Even if cross-city links are fast and cheap (are they?)</a:t>
              </a:r>
            </a:p>
            <a:p>
              <a:pPr defTabSz="821531">
                <a:defRPr sz="5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Still that pesky speed of light…</a:t>
              </a:r>
            </a:p>
          </p:txBody>
        </p:sp>
        <p:pic>
          <p:nvPicPr>
            <p:cNvPr id="330" name="Even if cross-city links are fast and cheap (are they?)… Even if cross-city links are fast and cheap (are they?)Still that pesky speed of light…" descr="Even if cross-city links are fast and cheap (are they?)… Even if cross-city links are fast and cheap (are they?)Still that pesky speed of light…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1" y="0"/>
              <a:ext cx="15612112" cy="2251075"/>
            </a:xfrm>
            <a:prstGeom prst="rect">
              <a:avLst/>
            </a:prstGeom>
            <a:effectLst/>
          </p:spPr>
        </p:pic>
      </p:grpSp>
      <p:pic>
        <p:nvPicPr>
          <p:cNvPr id="333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8553681" y="9334255"/>
            <a:ext cx="569422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4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5946212" y="6230862"/>
            <a:ext cx="569422" cy="7473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5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15715290" y="10870161"/>
            <a:ext cx="569422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6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8553681" y="11177909"/>
            <a:ext cx="569422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7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16965447" y="6231626"/>
            <a:ext cx="569421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2" grpId="0" animBg="1" advAuto="0"/>
      <p:bldP spid="333" grpId="0" animBg="1" advAuto="0"/>
      <p:bldP spid="334" grpId="0" animBg="1" advAuto="0"/>
      <p:bldP spid="335" grpId="0" animBg="1" advAuto="0"/>
      <p:bldP spid="336" grpId="0" animBg="1" advAuto="0"/>
      <p:bldP spid="337" grpId="0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earning Objectives for this Less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t>Learning Objectives for this Lesson</a:t>
            </a:r>
          </a:p>
        </p:txBody>
      </p:sp>
      <p:sp>
        <p:nvSpPr>
          <p:cNvPr id="130" name="By the end of this lesson, you should be able to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By the end of this lesson, you should be able to…</a:t>
            </a:r>
          </a:p>
        </p:txBody>
      </p:sp>
      <p:sp>
        <p:nvSpPr>
          <p:cNvPr id="131" name="Describe 5 key goals of distributed system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85800" indent="-6858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Decide why would you want to build your system as a distributed system</a:t>
            </a:r>
          </a:p>
          <a:p>
            <a:pPr marL="685800" indent="-685800">
              <a:buSzPct val="100000"/>
              <a:buFont typeface="Arial" panose="020B0604020202020204" pitchFamily="34" charset="0"/>
              <a:buChar char="•"/>
            </a:pPr>
            <a:r>
              <a:rPr dirty="0"/>
              <a:t>Describe 5 key goals of distributed systems</a:t>
            </a:r>
            <a:endParaRPr lang="en-US" dirty="0"/>
          </a:p>
          <a:p>
            <a:pPr marL="685800" indent="-685800">
              <a:buSzPct val="100000"/>
              <a:buFont typeface="Arial" panose="020B0604020202020204" pitchFamily="34" charset="0"/>
              <a:buChar char="•"/>
            </a:pPr>
            <a:r>
              <a:rPr dirty="0"/>
              <a:t>Analyze a system’s requirements and determine if it should be implemented as a distributed system or not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Do these fallacies still hol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What can go wrong?</a:t>
            </a:r>
            <a:endParaRPr dirty="0"/>
          </a:p>
        </p:txBody>
      </p:sp>
      <p:sp>
        <p:nvSpPr>
          <p:cNvPr id="358" name="Networks still fail, intermittently and for prolonged period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Networks still fail, intermittently and for prolonged periods</a:t>
            </a:r>
          </a:p>
        </p:txBody>
      </p:sp>
      <p:sp>
        <p:nvSpPr>
          <p:cNvPr id="359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6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0156" y="3765853"/>
            <a:ext cx="12228262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089" y="3765853"/>
            <a:ext cx="9883273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Do these fallacies still hol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What can go wrong?</a:t>
            </a:r>
            <a:endParaRPr dirty="0"/>
          </a:p>
        </p:txBody>
      </p:sp>
      <p:sp>
        <p:nvSpPr>
          <p:cNvPr id="390" name="We still rely on other administrators, who are not infallib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We still rely on other administrators, who are not infallible</a:t>
            </a:r>
          </a:p>
        </p:txBody>
      </p:sp>
      <p:pic>
        <p:nvPicPr>
          <p:cNvPr id="39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3965" y="3414764"/>
            <a:ext cx="1222826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320" y="3414764"/>
            <a:ext cx="6972301" cy="10642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ould we make {our software} distribute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Should we make our software distributed?</a:t>
            </a:r>
          </a:p>
        </p:txBody>
      </p:sp>
      <p:sp>
        <p:nvSpPr>
          <p:cNvPr id="395" name="Reflecting on goals + challeng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Reflecting on goals + challenges</a:t>
            </a:r>
          </a:p>
        </p:txBody>
      </p:sp>
      <p:sp>
        <p:nvSpPr>
          <p:cNvPr id="396" name="Do we need to store more data than one computer can store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Do we need to store more data than one computer can store?</a:t>
            </a:r>
          </a:p>
          <a:p>
            <a:r>
              <a:rPr dirty="0"/>
              <a:t>Do we need to process requests faster than one computer can?</a:t>
            </a:r>
          </a:p>
          <a:p>
            <a:r>
              <a:rPr dirty="0"/>
              <a:t>Are we willing and able to take on these additional complications?</a:t>
            </a:r>
          </a:p>
          <a:p>
            <a:r>
              <a:rPr dirty="0"/>
              <a:t>Next lesson: what tools do we have at our disposal?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What is a distributed system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a distributed system?</a:t>
            </a:r>
          </a:p>
        </p:txBody>
      </p:sp>
      <p:sp>
        <p:nvSpPr>
          <p:cNvPr id="134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408" y="6320874"/>
            <a:ext cx="6362033" cy="3264289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Connection Line"/>
          <p:cNvSpPr/>
          <p:nvPr/>
        </p:nvSpPr>
        <p:spPr>
          <a:xfrm>
            <a:off x="7327679" y="5371576"/>
            <a:ext cx="3112169" cy="2581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505" y="11813"/>
                  <a:pt x="9705" y="19013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6" name="Connection Line"/>
          <p:cNvSpPr/>
          <p:nvPr/>
        </p:nvSpPr>
        <p:spPr>
          <a:xfrm>
            <a:off x="3286405" y="7953018"/>
            <a:ext cx="7153444" cy="213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6580" y="7430"/>
                  <a:pt x="13780" y="230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7" name="Connection Line"/>
          <p:cNvSpPr/>
          <p:nvPr/>
        </p:nvSpPr>
        <p:spPr>
          <a:xfrm>
            <a:off x="7536226" y="7953018"/>
            <a:ext cx="2903622" cy="2582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3648" y="9911"/>
                  <a:pt x="10848" y="2711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8" name="Connection Line"/>
          <p:cNvSpPr/>
          <p:nvPr/>
        </p:nvSpPr>
        <p:spPr>
          <a:xfrm>
            <a:off x="3125984" y="5692418"/>
            <a:ext cx="7313864" cy="2260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397" y="13172"/>
                  <a:pt x="13597" y="20372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9" name="Connection Line"/>
          <p:cNvSpPr/>
          <p:nvPr/>
        </p:nvSpPr>
        <p:spPr>
          <a:xfrm>
            <a:off x="3286405" y="9479074"/>
            <a:ext cx="4249822" cy="10567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440" extrusionOk="0">
                <a:moveTo>
                  <a:pt x="0" y="9452"/>
                </a:moveTo>
                <a:cubicBezTo>
                  <a:pt x="10350" y="-5160"/>
                  <a:pt x="17550" y="-2831"/>
                  <a:pt x="21600" y="1644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0" name="Connection Line"/>
          <p:cNvSpPr/>
          <p:nvPr/>
        </p:nvSpPr>
        <p:spPr>
          <a:xfrm>
            <a:off x="3125984" y="5692418"/>
            <a:ext cx="1913042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7" h="21600" extrusionOk="0">
                <a:moveTo>
                  <a:pt x="1359" y="21600"/>
                </a:moveTo>
                <a:cubicBezTo>
                  <a:pt x="21600" y="13532"/>
                  <a:pt x="21147" y="6332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4003" y="6700432"/>
            <a:ext cx="2156986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845" y="3875685"/>
            <a:ext cx="2156987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424" y="4180485"/>
            <a:ext cx="2156986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845" y="9873365"/>
            <a:ext cx="2156987" cy="21569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140" y="9426254"/>
            <a:ext cx="2156986" cy="215698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9" name="Model:…"/>
          <p:cNvGrpSpPr/>
          <p:nvPr/>
        </p:nvGrpSpPr>
        <p:grpSpPr>
          <a:xfrm>
            <a:off x="2438345" y="12043527"/>
            <a:ext cx="8592160" cy="1778001"/>
            <a:chOff x="0" y="0"/>
            <a:chExt cx="8592159" cy="1778000"/>
          </a:xfrm>
        </p:grpSpPr>
        <p:sp>
          <p:nvSpPr>
            <p:cNvPr id="148" name="Model:…"/>
            <p:cNvSpPr txBox="1"/>
            <p:nvPr/>
          </p:nvSpPr>
          <p:spPr>
            <a:xfrm>
              <a:off x="215900" y="139700"/>
              <a:ext cx="8160360" cy="1219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Model:</a:t>
              </a:r>
            </a:p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Many servers talking through a network</a:t>
              </a:r>
            </a:p>
          </p:txBody>
        </p:sp>
        <p:pic>
          <p:nvPicPr>
            <p:cNvPr id="147" name="Model:… Model:Many servers talking through a network" descr="Model:… Model:Many servers talking through a network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8592160" cy="1778000"/>
            </a:xfrm>
            <a:prstGeom prst="rect">
              <a:avLst/>
            </a:prstGeom>
            <a:effectLst/>
          </p:spPr>
        </p:pic>
      </p:grpSp>
      <p:pic>
        <p:nvPicPr>
          <p:cNvPr id="15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1559" y="6320874"/>
            <a:ext cx="6362033" cy="3264289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Connection Line"/>
          <p:cNvSpPr/>
          <p:nvPr/>
        </p:nvSpPr>
        <p:spPr>
          <a:xfrm>
            <a:off x="18375830" y="5371576"/>
            <a:ext cx="3112169" cy="2581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505" y="11813"/>
                  <a:pt x="9705" y="19013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2" name="Connection Line"/>
          <p:cNvSpPr/>
          <p:nvPr/>
        </p:nvSpPr>
        <p:spPr>
          <a:xfrm>
            <a:off x="14334556" y="7953018"/>
            <a:ext cx="7153443" cy="213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6580" y="7430"/>
                  <a:pt x="13780" y="230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3" name="Connection Line"/>
          <p:cNvSpPr/>
          <p:nvPr/>
        </p:nvSpPr>
        <p:spPr>
          <a:xfrm>
            <a:off x="18584377" y="7953018"/>
            <a:ext cx="2903622" cy="2582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3648" y="9911"/>
                  <a:pt x="10848" y="2711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4" name="Connection Line"/>
          <p:cNvSpPr/>
          <p:nvPr/>
        </p:nvSpPr>
        <p:spPr>
          <a:xfrm>
            <a:off x="14174134" y="5692418"/>
            <a:ext cx="7313864" cy="2260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397" y="13172"/>
                  <a:pt x="13597" y="20372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5" name="Connection Line"/>
          <p:cNvSpPr/>
          <p:nvPr/>
        </p:nvSpPr>
        <p:spPr>
          <a:xfrm>
            <a:off x="14334556" y="9479074"/>
            <a:ext cx="4249822" cy="10567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440" extrusionOk="0">
                <a:moveTo>
                  <a:pt x="0" y="9452"/>
                </a:moveTo>
                <a:cubicBezTo>
                  <a:pt x="10350" y="-5160"/>
                  <a:pt x="17550" y="-2831"/>
                  <a:pt x="21600" y="1644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6" name="Connection Line"/>
          <p:cNvSpPr/>
          <p:nvPr/>
        </p:nvSpPr>
        <p:spPr>
          <a:xfrm>
            <a:off x="14174134" y="5692418"/>
            <a:ext cx="1913042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7" h="21600" extrusionOk="0">
                <a:moveTo>
                  <a:pt x="1359" y="21600"/>
                </a:moveTo>
                <a:cubicBezTo>
                  <a:pt x="21600" y="13532"/>
                  <a:pt x="21147" y="6332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pic>
        <p:nvPicPr>
          <p:cNvPr id="15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32153" y="6700432"/>
            <a:ext cx="2156987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07996" y="9873365"/>
            <a:ext cx="2156986" cy="21569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52747" y="4771031"/>
            <a:ext cx="1842775" cy="18427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65102" y="4407216"/>
            <a:ext cx="1842776" cy="18427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07032" y="9310503"/>
            <a:ext cx="1842775" cy="18427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4" name="Model:…"/>
          <p:cNvGrpSpPr/>
          <p:nvPr/>
        </p:nvGrpSpPr>
        <p:grpSpPr>
          <a:xfrm>
            <a:off x="12615804" y="12043527"/>
            <a:ext cx="10955427" cy="1778001"/>
            <a:chOff x="0" y="0"/>
            <a:chExt cx="10955426" cy="1778000"/>
          </a:xfrm>
        </p:grpSpPr>
        <p:sp>
          <p:nvSpPr>
            <p:cNvPr id="163" name="Model:…"/>
            <p:cNvSpPr txBox="1"/>
            <p:nvPr/>
          </p:nvSpPr>
          <p:spPr>
            <a:xfrm>
              <a:off x="215899" y="139700"/>
              <a:ext cx="10523628" cy="1219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Model:</a:t>
              </a:r>
            </a:p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Many servers and clients talking through a network</a:t>
              </a:r>
            </a:p>
          </p:txBody>
        </p:sp>
        <p:pic>
          <p:nvPicPr>
            <p:cNvPr id="162" name="Model:… Model:Many servers and clients talking through a network" descr="Model:… Model:Many servers and clients talking through a network"/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1" y="0"/>
              <a:ext cx="10955428" cy="177800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Why expand to distributed system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Why expand to distributed systems?</a:t>
            </a:r>
          </a:p>
        </p:txBody>
      </p:sp>
      <p:sp>
        <p:nvSpPr>
          <p:cNvPr id="181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82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Scalability</a:t>
            </a:r>
          </a:p>
          <a:p>
            <a:r>
              <a:rPr dirty="0"/>
              <a:t>Performance</a:t>
            </a:r>
          </a:p>
          <a:p>
            <a:r>
              <a:rPr dirty="0"/>
              <a:t>Latency</a:t>
            </a:r>
          </a:p>
          <a:p>
            <a:r>
              <a:rPr dirty="0"/>
              <a:t>Availability</a:t>
            </a:r>
          </a:p>
          <a:p>
            <a:r>
              <a:rPr dirty="0"/>
              <a:t>Fault Tolerance</a:t>
            </a:r>
          </a:p>
        </p:txBody>
      </p:sp>
      <p:sp>
        <p:nvSpPr>
          <p:cNvPr id="183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9FB7B-7D95-F447-993E-956EE1374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Domain Name System (DNS)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B6B979-2EF0-B84B-85AB-FC42D355210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ED837-618A-B646-AA09-6912901B1B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Nodes (hosts) on a network are identified by IP addresses</a:t>
            </a:r>
          </a:p>
          <a:p>
            <a:r>
              <a:rPr lang="en-US" dirty="0"/>
              <a:t>E.g.: 142.251.41.4</a:t>
            </a:r>
          </a:p>
          <a:p>
            <a:r>
              <a:rPr lang="en-US" dirty="0"/>
              <a:t>We humans prefer something easier to remember: </a:t>
            </a:r>
            <a:r>
              <a:rPr lang="en-US" dirty="0" err="1"/>
              <a:t>calendar.google.com</a:t>
            </a:r>
            <a:r>
              <a:rPr lang="en-US" dirty="0"/>
              <a:t>, </a:t>
            </a:r>
            <a:r>
              <a:rPr lang="en-US" dirty="0" err="1"/>
              <a:t>facebook.com</a:t>
            </a:r>
            <a:r>
              <a:rPr lang="en-US" dirty="0"/>
              <a:t>, </a:t>
            </a:r>
            <a:r>
              <a:rPr lang="en-US" dirty="0" err="1"/>
              <a:t>www.khoury.northeastern.edu</a:t>
            </a:r>
            <a:endParaRPr lang="en-US" dirty="0"/>
          </a:p>
          <a:p>
            <a:r>
              <a:rPr lang="en-US" dirty="0"/>
              <a:t>We need to keep a directory of domain names and their addresses</a:t>
            </a:r>
          </a:p>
          <a:p>
            <a:r>
              <a:rPr lang="en-US" dirty="0"/>
              <a:t>We also need to make sure everybody gets directed to the correct host</a:t>
            </a:r>
          </a:p>
        </p:txBody>
      </p:sp>
    </p:spTree>
    <p:extLst>
      <p:ext uri="{BB962C8B-B14F-4D97-AF65-F5344CB8AC3E}">
        <p14:creationId xmlns:p14="http://schemas.microsoft.com/office/powerpoint/2010/main" val="27213868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How do we find data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Example: Domain Name System (DNS)</a:t>
            </a: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AF0A44A-94D8-394C-8FBE-49873B1F7A0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1" name="DNS - Domain Name System - responsible for mapping IP address to human-readable domain nam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Need to handle millions of DNS queries per second</a:t>
            </a:r>
          </a:p>
          <a:p>
            <a:r>
              <a:rPr dirty="0"/>
              <a:t>Not immediately obvious how to scale: how do we maintain </a:t>
            </a:r>
            <a:r>
              <a:rPr lang="en-US" dirty="0"/>
              <a:t>replication</a:t>
            </a:r>
            <a:r>
              <a:rPr dirty="0"/>
              <a:t>, some measure of consistency?</a:t>
            </a:r>
          </a:p>
        </p:txBody>
      </p:sp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692" y="10293671"/>
            <a:ext cx="1814728" cy="181472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7" name="Group"/>
          <p:cNvGrpSpPr/>
          <p:nvPr/>
        </p:nvGrpSpPr>
        <p:grpSpPr>
          <a:xfrm>
            <a:off x="14506192" y="8384482"/>
            <a:ext cx="2482343" cy="2424686"/>
            <a:chOff x="523430" y="402495"/>
            <a:chExt cx="2482341" cy="2424684"/>
          </a:xfrm>
        </p:grpSpPr>
        <p:pic>
          <p:nvPicPr>
            <p:cNvPr id="175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3430" y="402495"/>
              <a:ext cx="2424686" cy="24246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6" name="DNS Server"/>
            <p:cNvSpPr/>
            <p:nvPr/>
          </p:nvSpPr>
          <p:spPr>
            <a:xfrm>
              <a:off x="1735772" y="452437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 b="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DNS Server</a:t>
              </a:r>
            </a:p>
          </p:txBody>
        </p:sp>
      </p:grpSp>
      <p:grpSp>
        <p:nvGrpSpPr>
          <p:cNvPr id="180" name="Group"/>
          <p:cNvGrpSpPr/>
          <p:nvPr/>
        </p:nvGrpSpPr>
        <p:grpSpPr>
          <a:xfrm>
            <a:off x="8943460" y="9614022"/>
            <a:ext cx="5265017" cy="1397794"/>
            <a:chOff x="0" y="713719"/>
            <a:chExt cx="5265015" cy="1397792"/>
          </a:xfrm>
        </p:grpSpPr>
        <p:sp>
          <p:nvSpPr>
            <p:cNvPr id="178" name="facebook.com?"/>
            <p:cNvSpPr/>
            <p:nvPr/>
          </p:nvSpPr>
          <p:spPr>
            <a:xfrm>
              <a:off x="2363495" y="894838"/>
              <a:ext cx="1497571" cy="991507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5000" b="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rPr>
                  <a:hlinkClick r:id="rId4"/>
                </a:rPr>
                <a:t>facebook.com</a:t>
              </a:r>
              <a:r>
                <a:t>?</a:t>
              </a:r>
            </a:p>
          </p:txBody>
        </p:sp>
        <p:sp>
          <p:nvSpPr>
            <p:cNvPr id="179" name="Line"/>
            <p:cNvSpPr/>
            <p:nvPr/>
          </p:nvSpPr>
          <p:spPr>
            <a:xfrm flipV="1">
              <a:off x="-1" y="713719"/>
              <a:ext cx="5265017" cy="1397794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642937">
                <a:defRPr sz="1600" b="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83" name="Group"/>
          <p:cNvGrpSpPr/>
          <p:nvPr/>
        </p:nvGrpSpPr>
        <p:grpSpPr>
          <a:xfrm>
            <a:off x="9052860" y="10492508"/>
            <a:ext cx="5523510" cy="1396000"/>
            <a:chOff x="0" y="432192"/>
            <a:chExt cx="5523508" cy="1395998"/>
          </a:xfrm>
        </p:grpSpPr>
        <p:sp>
          <p:nvSpPr>
            <p:cNvPr id="181" name="31.13.66.35"/>
            <p:cNvSpPr/>
            <p:nvPr/>
          </p:nvSpPr>
          <p:spPr>
            <a:xfrm>
              <a:off x="2539636" y="792993"/>
              <a:ext cx="1497570" cy="991507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 b="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31.13.66.35</a:t>
              </a:r>
            </a:p>
          </p:txBody>
        </p:sp>
        <p:sp>
          <p:nvSpPr>
            <p:cNvPr id="182" name="Line"/>
            <p:cNvSpPr/>
            <p:nvPr/>
          </p:nvSpPr>
          <p:spPr>
            <a:xfrm flipH="1">
              <a:off x="-1" y="432192"/>
              <a:ext cx="5523510" cy="139600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642937">
                <a:defRPr sz="1600" b="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8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3193" y="8511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0193" y="8638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7193" y="8765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4193" y="8892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1193" y="9019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8193" y="9146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5193" y="9273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2193" y="9400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9193" y="9527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6193" y="9654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3193" y="9781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30193" y="9908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7193" y="10035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4193" y="10162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1193" y="10289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8193" y="10416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5193" y="10543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2193" y="10670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9193" y="10797482"/>
            <a:ext cx="2424686" cy="242468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12891446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9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2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3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4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6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7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 advAuto="0"/>
      <p:bldP spid="183" grpId="0" animBg="1" advAuto="0"/>
      <p:bldP spid="184" grpId="0" animBg="1" advAuto="0"/>
      <p:bldP spid="185" grpId="0" animBg="1" advAuto="0"/>
      <p:bldP spid="186" grpId="0" animBg="1" advAuto="0"/>
      <p:bldP spid="187" grpId="0" animBg="1" advAuto="0"/>
      <p:bldP spid="188" grpId="0" animBg="1" advAuto="0"/>
      <p:bldP spid="189" grpId="0" animBg="1" advAuto="0"/>
      <p:bldP spid="190" grpId="0" animBg="1" advAuto="0"/>
      <p:bldP spid="191" grpId="0" animBg="1" advAuto="0"/>
      <p:bldP spid="192" grpId="0" animBg="1" advAuto="0"/>
      <p:bldP spid="193" grpId="0" animBg="1" advAuto="0"/>
      <p:bldP spid="194" grpId="0" animBg="1" advAuto="0"/>
      <p:bldP spid="195" grpId="0" animBg="1" advAuto="0"/>
      <p:bldP spid="196" grpId="0" animBg="1" advAuto="0"/>
      <p:bldP spid="197" grpId="0" animBg="1" advAuto="0"/>
      <p:bldP spid="198" grpId="0" animBg="1" advAuto="0"/>
      <p:bldP spid="199" grpId="0" animBg="1" advAuto="0"/>
      <p:bldP spid="200" grpId="0" animBg="1" advAuto="0"/>
      <p:bldP spid="201" grpId="0" animBg="1" advAuto="0"/>
      <p:bldP spid="202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86;p17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Obvious solution: Use a Local file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Keep local copy of mapping from all hosts to all IPs (e.g., </a:t>
            </a:r>
            <a:r>
              <a:rPr lang="en-US" dirty="0">
                <a:sym typeface="Courier New"/>
              </a:rPr>
              <a:t>/</a:t>
            </a:r>
            <a:r>
              <a:rPr lang="en-US" dirty="0" err="1">
                <a:sym typeface="Courier New"/>
              </a:rPr>
              <a:t>etc</a:t>
            </a:r>
            <a:r>
              <a:rPr lang="en-US" dirty="0">
                <a:sym typeface="Courier New"/>
              </a:rPr>
              <a:t>/hosts</a:t>
            </a:r>
            <a:r>
              <a:rPr lang="en-US" dirty="0"/>
              <a:t>)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Hosts change IPs regularly: Download file frequently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Lot of constant internet bandwidth use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IPv4 space is now full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32-bits: 4,294,967,296 addresses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At 1 byte per address, file would be 4GB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Not a lot of disk space (now, DNS introduced in the late 80s)</a:t>
            </a:r>
          </a:p>
        </p:txBody>
      </p:sp>
      <p:sp>
        <p:nvSpPr>
          <p:cNvPr id="237" name="Google Shape;85;p1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Name System</a:t>
            </a:r>
          </a:p>
        </p:txBody>
      </p:sp>
      <p:sp>
        <p:nvSpPr>
          <p:cNvPr id="238" name="Google Shape;87;p17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7646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93;p18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Obvious solution: Use a Local file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Keep local copy of mapping from all hosts to all IPs (e.g., </a:t>
            </a:r>
            <a:r>
              <a:rPr lang="en-US" dirty="0">
                <a:sym typeface="Courier New"/>
              </a:rPr>
              <a:t>/</a:t>
            </a:r>
            <a:r>
              <a:rPr lang="en-US" dirty="0" err="1">
                <a:sym typeface="Courier New"/>
              </a:rPr>
              <a:t>etc</a:t>
            </a:r>
            <a:r>
              <a:rPr lang="en-US" dirty="0">
                <a:sym typeface="Courier New"/>
              </a:rPr>
              <a:t>/hosts</a:t>
            </a:r>
            <a:r>
              <a:rPr lang="en-US" dirty="0"/>
              <a:t>)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Hosts change IPs regularly: Download file frequently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Lot of constant internet bandwidth use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IPv4 space is now full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32-bits: 4,294,967,296 addresses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At 1 byte per address, file would be 4GB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Not a lot of disk space (now, DNS introduced in the late 80s)</a:t>
            </a:r>
          </a:p>
        </p:txBody>
      </p:sp>
      <p:sp>
        <p:nvSpPr>
          <p:cNvPr id="244" name="Google Shape;92;p1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Domain Name System</a:t>
            </a:r>
          </a:p>
        </p:txBody>
      </p:sp>
      <p:sp>
        <p:nvSpPr>
          <p:cNvPr id="245" name="Google Shape;97;p18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8</a:t>
            </a:fld>
            <a:endParaRPr lang="en-US"/>
          </a:p>
        </p:txBody>
      </p:sp>
      <p:pic>
        <p:nvPicPr>
          <p:cNvPr id="241" name="Google Shape;94;p18" descr="Google Shape;94;p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948" y="8130309"/>
            <a:ext cx="8296153" cy="6222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Google Shape;95;p18" descr="Google Shape;95;p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4599" y="8063052"/>
            <a:ext cx="8296153" cy="4773449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Google Shape;96;p18"/>
          <p:cNvSpPr txBox="1"/>
          <p:nvPr/>
        </p:nvSpPr>
        <p:spPr>
          <a:xfrm>
            <a:off x="15072090" y="5811314"/>
            <a:ext cx="8734802" cy="2093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82849" tIns="182849" rIns="182849" bIns="182849">
            <a:spAutoFit/>
          </a:bodyPr>
          <a:lstStyle>
            <a:lvl1pPr algn="l" defTabSz="1828800">
              <a:defRPr sz="6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We need 200x of these to hold 4GB: $270K+</a:t>
            </a:r>
          </a:p>
        </p:txBody>
      </p:sp>
    </p:spTree>
    <p:extLst>
      <p:ext uri="{BB962C8B-B14F-4D97-AF65-F5344CB8AC3E}">
        <p14:creationId xmlns:p14="http://schemas.microsoft.com/office/powerpoint/2010/main" val="4163801515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animBg="1" advAuto="0"/>
      <p:bldP spid="242" grpId="0" animBg="1" advAuto="0"/>
      <p:bldP spid="243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102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Domain Name System</a:t>
            </a:r>
          </a:p>
        </p:txBody>
      </p:sp>
      <p:sp>
        <p:nvSpPr>
          <p:cNvPr id="249" name="Google Shape;103;p19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>
            <a:noAutofit/>
          </a:bodyPr>
          <a:lstStyle/>
          <a:p>
            <a:pPr>
              <a:spcBef>
                <a:spcPts val="1800"/>
              </a:spcBef>
            </a:pPr>
            <a:r>
              <a:rPr lang="en-US" dirty="0"/>
              <a:t>Obvious solution: Use a Local file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Keep local copy of mapping from all hosts to all IPs (e.g., </a:t>
            </a:r>
            <a:r>
              <a:rPr lang="en-US" dirty="0">
                <a:sym typeface="Courier New"/>
              </a:rPr>
              <a:t>/</a:t>
            </a:r>
            <a:r>
              <a:rPr lang="en-US" dirty="0" err="1">
                <a:sym typeface="Courier New"/>
              </a:rPr>
              <a:t>etc</a:t>
            </a:r>
            <a:r>
              <a:rPr lang="en-US" dirty="0">
                <a:sym typeface="Courier New"/>
              </a:rPr>
              <a:t>/hosts</a:t>
            </a:r>
            <a:r>
              <a:rPr lang="en-US" dirty="0"/>
              <a:t>)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Hosts change IPs regularly: Download file frequently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IPv4 space is now full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32-bits: 4,294,967,296 addresses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At 1 byte per address, file would be 4GB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Not a lot of disk space (now, DNS introduced in the late 80s)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But a lot of constant internet bandwidth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More names than IPs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Aliases</a:t>
            </a:r>
          </a:p>
          <a:p>
            <a:pPr lvl="1">
              <a:spcBef>
                <a:spcPts val="1800"/>
              </a:spcBef>
            </a:pPr>
            <a:r>
              <a:rPr lang="en-US" b="1" dirty="0"/>
              <a:t>Not scalable!</a:t>
            </a:r>
          </a:p>
        </p:txBody>
      </p:sp>
      <p:sp>
        <p:nvSpPr>
          <p:cNvPr id="251" name="Google Shape;104;p19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93940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7428</TotalTime>
  <Words>1756</Words>
  <Application>Microsoft Macintosh PowerPoint</Application>
  <PresentationFormat>Custom</PresentationFormat>
  <Paragraphs>207</Paragraphs>
  <Slides>22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Helvetica</vt:lpstr>
      <vt:lpstr>Helvetica Light</vt:lpstr>
      <vt:lpstr>Helvetica Neue</vt:lpstr>
      <vt:lpstr>Helvetica Neue Medium</vt:lpstr>
      <vt:lpstr>21_BasicWhite</vt:lpstr>
      <vt:lpstr>CS 4530 Software Engineering</vt:lpstr>
      <vt:lpstr>Learning Objectives for this Lesson</vt:lpstr>
      <vt:lpstr>What is a distributed system?</vt:lpstr>
      <vt:lpstr>Why expand to distributed systems?</vt:lpstr>
      <vt:lpstr>Example: Domain Name System (DNS)</vt:lpstr>
      <vt:lpstr>Example: Domain Name System (DNS)</vt:lpstr>
      <vt:lpstr>Domain Name System</vt:lpstr>
      <vt:lpstr>Domain Name System</vt:lpstr>
      <vt:lpstr>Domain Name System</vt:lpstr>
      <vt:lpstr>Domain Name System</vt:lpstr>
      <vt:lpstr>DNS as a distributed system</vt:lpstr>
      <vt:lpstr>Distributed Systems Goals</vt:lpstr>
      <vt:lpstr>Distributed Systems Goals</vt:lpstr>
      <vt:lpstr>Distributed Systems Goals</vt:lpstr>
      <vt:lpstr>Distributed Systems Goals</vt:lpstr>
      <vt:lpstr>Distributed Systems Goals</vt:lpstr>
      <vt:lpstr>Challenges</vt:lpstr>
      <vt:lpstr>Challenges</vt:lpstr>
      <vt:lpstr>Challenges</vt:lpstr>
      <vt:lpstr>What can go wrong?</vt:lpstr>
      <vt:lpstr>What can go wrong?</vt:lpstr>
      <vt:lpstr>Should we make our software distributed?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4530 Software Engineering</dc:title>
  <cp:lastModifiedBy>Vesely, Ferdinand</cp:lastModifiedBy>
  <cp:revision>11</cp:revision>
  <dcterms:modified xsi:type="dcterms:W3CDTF">2022-03-21T03:48:50Z</dcterms:modified>
</cp:coreProperties>
</file>